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808080"/>
    <a:srgbClr val="66FF33"/>
    <a:srgbClr val="990099"/>
    <a:srgbClr val="FF00FF"/>
    <a:srgbClr val="FF0066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4" d="100"/>
          <a:sy n="64" d="100"/>
        </p:scale>
        <p:origin x="-135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2016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год (тыс. руб.)</a:t>
            </a:r>
          </a:p>
        </c:rich>
      </c:tx>
      <c:layout>
        <c:manualLayout>
          <c:xMode val="edge"/>
          <c:yMode val="edge"/>
          <c:x val="0.39113863161586504"/>
          <c:y val="0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.10848728434804186"/>
          <c:y val="0.16670625116894941"/>
          <c:w val="0.78162813842346246"/>
          <c:h val="0.69162581309432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(тыс. руб.)</c:v>
                </c:pt>
              </c:strCache>
            </c:strRef>
          </c:tx>
          <c:dLbls>
            <c:dLbl>
              <c:idx val="0"/>
              <c:layout>
                <c:manualLayout>
                  <c:x val="-0.39342626127045527"/>
                  <c:y val="-4.434772947933327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endParaRPr lang="ru-RU" sz="120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Налог на доходы физических лиц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1549,8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7210503688199012E-2"/>
                  <c:y val="1.135046027749656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доходы от уплаты акцизов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2716,3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3839454251078409"/>
                  <c:y val="0.714448878082602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Имущественные налоги (налог на землю, налог на имущество, аренда земли)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22831,9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13072858795776923"/>
                  <c:y val="3.717743117109370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Доходы от продажи земельных участков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государственная пошлина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87,0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ln w="3175"/>
              </c:spPr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10157241174816189"/>
                  <c:y val="0.1341819507977374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безвозмездные поступления от других бюджетов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13940,6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Земельный налог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1549.8</c:v>
                </c:pt>
                <c:pt idx="1">
                  <c:v>2716.3</c:v>
                </c:pt>
                <c:pt idx="2">
                  <c:v>151.4</c:v>
                </c:pt>
                <c:pt idx="3">
                  <c:v>66.900000000000006</c:v>
                </c:pt>
                <c:pt idx="4" formatCode="0.0">
                  <c:v>661</c:v>
                </c:pt>
                <c:pt idx="5">
                  <c:v>20.100000000000001</c:v>
                </c:pt>
                <c:pt idx="6">
                  <c:v>22019.5</c:v>
                </c:pt>
                <c:pt idx="7">
                  <c:v>13940.6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(тыс. руб.)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Земельный налог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897"/>
          <c:w val="0.77032565487303672"/>
          <c:h val="0.68988113874793067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2016 год</c:v>
                </c:pt>
              </c:strCache>
            </c:strRef>
          </c:tx>
          <c:explosion val="15"/>
          <c:dPt>
            <c:idx val="3"/>
            <c:explosion val="18"/>
          </c:dPt>
          <c:dPt>
            <c:idx val="8"/>
            <c:explosion val="14"/>
          </c:dPt>
          <c:dLbls>
            <c:dLbl>
              <c:idx val="0"/>
              <c:layout>
                <c:manualLayout>
                  <c:x val="-0.14863700001868033"/>
                  <c:y val="-2.019788205350921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3305,9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4.7756493133014818E-2"/>
                  <c:y val="-0.1983460171092102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232,8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0471660965890719"/>
                  <c:y val="1.2056741170173E-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72</a:t>
                    </a:r>
                  </a:p>
                  <a:p>
                    <a:r>
                      <a:rPr lang="ru-RU" sz="1200" dirty="0" smtClean="0"/>
                      <a:t> национальная безопасность и правоохранительная деятельность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5.6082755799994688E-3"/>
                  <c:y val="1.521001033555194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национальная экономика</a:t>
                    </a:r>
                  </a:p>
                  <a:p>
                    <a:r>
                      <a:rPr lang="ru-RU" sz="1200" dirty="0" smtClean="0"/>
                      <a:t>4214,5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9366240246115488E-2"/>
                  <c:y val="0.1256157324510840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</a:t>
                    </a:r>
                  </a:p>
                  <a:p>
                    <a:r>
                      <a:rPr lang="ru-RU" sz="1200" baseline="0" dirty="0" smtClean="0"/>
                      <a:t>19627,1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3.0847803270278036E-2"/>
                  <c:y val="5.490154773567729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образование</a:t>
                    </a:r>
                  </a:p>
                  <a:p>
                    <a:r>
                      <a:rPr lang="ru-RU" sz="1200" baseline="0" dirty="0" smtClean="0"/>
                      <a:t>420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9.7879255511808538E-3"/>
                  <c:y val="6.5963991013985548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12313,3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</a:t>
                    </a:r>
                  </a:p>
                  <a:p>
                    <a:r>
                      <a:rPr lang="ru-RU" sz="1200" baseline="0" dirty="0" smtClean="0"/>
                      <a:t>956,3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  <c:showLeaderLines val="1"/>
          </c:dLbls>
          <c:val>
            <c:numRef>
              <c:f>Лист1!$A$2:$A$10</c:f>
              <c:numCache>
                <c:formatCode>General</c:formatCode>
                <c:ptCount val="9"/>
                <c:pt idx="0">
                  <c:v>4143.4000000000005</c:v>
                </c:pt>
                <c:pt idx="1">
                  <c:v>252.9</c:v>
                </c:pt>
                <c:pt idx="2">
                  <c:v>1.4</c:v>
                </c:pt>
                <c:pt idx="3">
                  <c:v>7430.2</c:v>
                </c:pt>
                <c:pt idx="4">
                  <c:v>13787.4</c:v>
                </c:pt>
                <c:pt idx="5">
                  <c:v>440</c:v>
                </c:pt>
                <c:pt idx="6">
                  <c:v>12983</c:v>
                </c:pt>
                <c:pt idx="7">
                  <c:v>4070.2</c:v>
                </c:pt>
                <c:pt idx="8">
                  <c:v>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2016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год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t="111"/>
          <a:stretch>
            <a:fillRect/>
          </a:stretch>
        </p:blipFill>
        <p:spPr bwMode="auto">
          <a:xfrm>
            <a:off x="0" y="6350"/>
            <a:ext cx="536416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357826"/>
            <a:ext cx="7215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 решению Совета народных депутатов Темиртауского городского поселения № 4от 24.04.2017 г (на сайте Администрации Темиртауского городского поселения: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http://www.temirtau-adm.ru/munitsipalnye-pravovye-akty/resheniya-soveta-deputatov/133-resheniya-soveta-deputatov-za-2017-god.html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2016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6006029"/>
              </p:ext>
            </p:extLst>
          </p:nvPr>
        </p:nvGraphicFramePr>
        <p:xfrm>
          <a:off x="395536" y="1988840"/>
          <a:ext cx="8424864" cy="440396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238311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3305,9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4214,5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19627,1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12313,3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41926,8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41141,9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2016 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1557632"/>
              </p:ext>
            </p:extLst>
          </p:nvPr>
        </p:nvGraphicFramePr>
        <p:xfrm>
          <a:off x="611560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2016 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00034" y="1500174"/>
          <a:ext cx="5675324" cy="5191149"/>
        </p:xfrm>
        <a:graphic>
          <a:graphicData uri="http://schemas.openxmlformats.org/drawingml/2006/table">
            <a:tbl>
              <a:tblPr/>
              <a:tblGrid>
                <a:gridCol w="4287890"/>
                <a:gridCol w="1387434"/>
              </a:tblGrid>
              <a:tr h="5143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городском поселении с мероприятием Снижение рисков и смягчение последствий чрезвычайных ситуаций природного и техногенного характера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4481,8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7478,9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1174734"/>
            <a:ext cx="2428892" cy="1754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5575" y="3000372"/>
            <a:ext cx="2476517" cy="185738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000612"/>
            <a:ext cx="2476517" cy="185738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2016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3915 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72 чел.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3,6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2643182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62438888"/>
              </p:ext>
            </p:extLst>
          </p:nvPr>
        </p:nvGraphicFramePr>
        <p:xfrm>
          <a:off x="285720" y="1357298"/>
          <a:ext cx="8579623" cy="511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10473500"/>
              </p:ext>
            </p:extLst>
          </p:nvPr>
        </p:nvGraphicFramePr>
        <p:xfrm>
          <a:off x="323528" y="1412776"/>
          <a:ext cx="4968626" cy="516060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22019,5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21865,8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26503,9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27185,0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13422,8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67,8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13940,6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41125,6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824" y="266739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за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2016 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1608</TotalTime>
  <Words>772</Words>
  <Application>Microsoft Office PowerPoint</Application>
  <PresentationFormat>Экран (4:3)</PresentationFormat>
  <Paragraphs>210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2016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2016 год (тыс. руб)</vt:lpstr>
      <vt:lpstr>Исполнение по расходам  Темиртауского городского поселения за 2016 год</vt:lpstr>
      <vt:lpstr>Исполнение расходов бюджета  Темиртауского городского поселения  за 2016 год</vt:lpstr>
      <vt:lpstr>Исполнение программ  Темиртауского городского поселения  за 2016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195</cp:revision>
  <dcterms:created xsi:type="dcterms:W3CDTF">2015-05-27T07:54:06Z</dcterms:created>
  <dcterms:modified xsi:type="dcterms:W3CDTF">2017-05-02T08:01:38Z</dcterms:modified>
</cp:coreProperties>
</file>